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78" r:id="rId4"/>
    <p:sldId id="273" r:id="rId5"/>
    <p:sldId id="263" r:id="rId6"/>
    <p:sldId id="276" r:id="rId7"/>
    <p:sldId id="277" r:id="rId8"/>
  </p:sldIdLst>
  <p:sldSz cx="9144000" cy="5143500" type="screen16x9"/>
  <p:notesSz cx="6735763" cy="9866313"/>
  <p:embeddedFontLst>
    <p:embeddedFont>
      <p:font typeface="Montserrat" panose="00000500000000000000" pitchFamily="2" charset="-52"/>
      <p:regular r:id="rId10"/>
      <p:bold r:id="rId11"/>
      <p:italic r:id="rId12"/>
      <p:boldItalic r:id="rId13"/>
    </p:embeddedFont>
    <p:embeddedFont>
      <p:font typeface="Montserrat Alternates" panose="020B0604020202020204" charset="-52"/>
      <p:regular r:id="rId14"/>
      <p:bold r:id="rId15"/>
      <p:italic r:id="rId16"/>
      <p:boldItalic r:id="rId17"/>
    </p:embeddedFont>
    <p:embeddedFont>
      <p:font typeface="Montserrat Alternates Black" panose="020B0604020202020204" charset="-52"/>
      <p:bold r:id="rId18"/>
      <p:boldItalic r:id="rId19"/>
    </p:embeddedFont>
    <p:embeddedFont>
      <p:font typeface="Montserrat Alternates SemiBold" panose="020B0604020202020204" charset="-52"/>
      <p:regular r:id="rId20"/>
      <p:bold r:id="rId21"/>
      <p:italic r:id="rId22"/>
      <p:boldItalic r:id="rId23"/>
    </p:embeddedFont>
    <p:embeddedFont>
      <p:font typeface="Montserrat Medium" panose="00000600000000000000" pitchFamily="2" charset="-52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91">
          <p15:clr>
            <a:srgbClr val="747775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F00"/>
    <a:srgbClr val="F6511E"/>
    <a:srgbClr val="F6D498"/>
    <a:srgbClr val="F3C571"/>
    <a:srgbClr val="F8F8F8"/>
    <a:srgbClr val="E29804"/>
    <a:srgbClr val="FCB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>
        <p:guide pos="391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1244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524d00c9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524d00c969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abf34613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abf346136_0_1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abf34613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abf346136_0_1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abf34613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abf346136_0_1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165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F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A9452B2-FD89-41CE-84B3-26C44130D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91" b="33645"/>
          <a:stretch/>
        </p:blipFill>
        <p:spPr>
          <a:xfrm>
            <a:off x="-20078" y="0"/>
            <a:ext cx="9164078" cy="514349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A85EC23-C70A-413E-8AF0-053D9B7DFB2D}"/>
              </a:ext>
            </a:extLst>
          </p:cNvPr>
          <p:cNvSpPr/>
          <p:nvPr/>
        </p:nvSpPr>
        <p:spPr>
          <a:xfrm>
            <a:off x="-10039" y="-572541"/>
            <a:ext cx="9164078" cy="1427072"/>
          </a:xfrm>
          <a:prstGeom prst="rect">
            <a:avLst/>
          </a:prstGeom>
          <a:gradFill flip="none" rotWithShape="1">
            <a:gsLst>
              <a:gs pos="17000">
                <a:srgbClr val="FCBF00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Google Shape;54;p13"/>
          <p:cNvSpPr txBox="1"/>
          <p:nvPr/>
        </p:nvSpPr>
        <p:spPr>
          <a:xfrm>
            <a:off x="247746" y="1417435"/>
            <a:ext cx="8289357" cy="132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Montserrat" panose="00000500000000000000" pitchFamily="2" charset="-52"/>
                <a:ea typeface="Montserrat Alternates Black"/>
                <a:cs typeface="Montserrat Alternates Black"/>
                <a:sym typeface="Montserrat Alternates Black"/>
              </a:rPr>
              <a:t>Всероссийский  конкурс молодых управленцев  </a:t>
            </a:r>
            <a:r>
              <a:rPr lang="ru-RU" sz="5000">
                <a:solidFill>
                  <a:schemeClr val="lt1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"Лидеры села" </a:t>
            </a:r>
            <a:endParaRPr sz="5000" dirty="0">
              <a:solidFill>
                <a:schemeClr val="lt1"/>
              </a:solidFill>
              <a:latin typeface="Montserrat Alternates Black"/>
              <a:ea typeface="Montserrat Alternates Black"/>
              <a:cs typeface="Montserrat Alternates Black"/>
              <a:sym typeface="Montserrat Alternates Black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5F4395-FDB9-4EAF-BE54-1CF60A5DA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613" y="157291"/>
            <a:ext cx="503688" cy="507068"/>
          </a:xfrm>
          <a:prstGeom prst="rect">
            <a:avLst/>
          </a:prstGeom>
        </p:spPr>
      </p:pic>
      <p:pic>
        <p:nvPicPr>
          <p:cNvPr id="11" name="Google Shape;149;p20">
            <a:extLst>
              <a:ext uri="{FF2B5EF4-FFF2-40B4-BE49-F238E27FC236}">
                <a16:creationId xmlns:a16="http://schemas.microsoft.com/office/drawing/2014/main" id="{6AEE4C7C-BD4D-42DE-854B-43E12773927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8543" y="173180"/>
            <a:ext cx="1187001" cy="549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A95051-0FA0-48B8-A522-9325EB253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196" y="19585"/>
            <a:ext cx="1036349" cy="9087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AC1CF5-F516-4BFA-A6C0-2E480B635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2477" y="140995"/>
            <a:ext cx="552580" cy="5494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27B91E-99FD-41E9-9F50-2EEC2262C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2822" y="280470"/>
            <a:ext cx="966332" cy="3608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C1B0F5-48E0-4672-9F6C-57EDCEDC15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522" y="204400"/>
            <a:ext cx="1883714" cy="12835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8D1D9B-392B-4CBB-AA7D-5A3CC1E66C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8868" y="160808"/>
            <a:ext cx="496156" cy="52968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5E306-5B6E-4D9E-9F7A-55D85F8CB409}"/>
              </a:ext>
            </a:extLst>
          </p:cNvPr>
          <p:cNvSpPr/>
          <p:nvPr/>
        </p:nvSpPr>
        <p:spPr>
          <a:xfrm rot="10800000">
            <a:off x="-20078" y="3920827"/>
            <a:ext cx="9164078" cy="1427072"/>
          </a:xfrm>
          <a:prstGeom prst="rect">
            <a:avLst/>
          </a:prstGeom>
          <a:gradFill flip="none" rotWithShape="1">
            <a:gsLst>
              <a:gs pos="17000">
                <a:srgbClr val="FCBF00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31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" y="248270"/>
            <a:ext cx="9143998" cy="489522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254400" y="485741"/>
            <a:ext cx="7611600" cy="6465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dirty="0">
                <a:solidFill>
                  <a:srgbClr val="FCBF00"/>
                </a:solidFill>
                <a:latin typeface="Montserrat Alternates Black" panose="020B0604020202020204" charset="-52"/>
                <a:ea typeface="Montserrat Alternates Black"/>
                <a:cs typeface="Montserrat Alternates Black"/>
                <a:sym typeface="Montserrat Alternates Black"/>
              </a:rPr>
              <a:t>Цель конкурса</a:t>
            </a:r>
            <a:endParaRPr sz="3000" dirty="0">
              <a:solidFill>
                <a:srgbClr val="FCBF00"/>
              </a:solidFill>
              <a:latin typeface="Montserrat Alternates Black" panose="020B0604020202020204" charset="-52"/>
              <a:ea typeface="Montserrat Alternates Black"/>
              <a:cs typeface="Montserrat Alternates Black"/>
              <a:sym typeface="Montserrat Alternates Black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275832" y="975528"/>
            <a:ext cx="8466477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-52"/>
              </a:rPr>
              <a:t>выявление общественных лидеров и их вовлечение в формирование социально-экономического развития сельских территорий, создание условий для самореализации молодежи на селе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" name="Номер слайда 4">
            <a:extLst>
              <a:ext uri="{FF2B5EF4-FFF2-40B4-BE49-F238E27FC236}">
                <a16:creationId xmlns:a16="http://schemas.microsoft.com/office/drawing/2014/main" id="{DF0F338E-DA74-4745-A2F0-3FC71FDDE550}"/>
              </a:ext>
            </a:extLst>
          </p:cNvPr>
          <p:cNvSpPr txBox="1">
            <a:spLocks/>
          </p:cNvSpPr>
          <p:nvPr/>
        </p:nvSpPr>
        <p:spPr>
          <a:xfrm>
            <a:off x="7843516" y="4821271"/>
            <a:ext cx="124662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DA3D7-6636-4096-B834-AA76539A9EF9}" type="slidenum">
              <a:rPr kumimoji="0" lang="uk-UA" altLang="ru-RU" sz="110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Medium" panose="00000600000000000000" pitchFamily="2" charset="-5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uk-UA" altLang="ru-RU" sz="11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ACE241E-1B90-4E69-AD95-C97C7FFC7677}"/>
              </a:ext>
            </a:extLst>
          </p:cNvPr>
          <p:cNvSpPr/>
          <p:nvPr/>
        </p:nvSpPr>
        <p:spPr>
          <a:xfrm>
            <a:off x="2366815" y="1653062"/>
            <a:ext cx="4284509" cy="44267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>
              <a:spcBef>
                <a:spcPts val="1200"/>
              </a:spcBef>
            </a:pP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-52"/>
              </a:rPr>
              <a:t>Кадровый резерв для ОМСУ </a:t>
            </a:r>
          </a:p>
        </p:txBody>
      </p:sp>
      <p:sp>
        <p:nvSpPr>
          <p:cNvPr id="15" name="Google Shape;76;p15">
            <a:extLst>
              <a:ext uri="{FF2B5EF4-FFF2-40B4-BE49-F238E27FC236}">
                <a16:creationId xmlns:a16="http://schemas.microsoft.com/office/drawing/2014/main" id="{7B2F1DBE-9813-402F-9326-CA24572B9970}"/>
              </a:ext>
            </a:extLst>
          </p:cNvPr>
          <p:cNvSpPr txBox="1"/>
          <p:nvPr/>
        </p:nvSpPr>
        <p:spPr>
          <a:xfrm>
            <a:off x="2531939" y="3320248"/>
            <a:ext cx="4260814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общественная и политическая деятельность  </a:t>
            </a:r>
          </a:p>
        </p:txBody>
      </p:sp>
      <p:sp>
        <p:nvSpPr>
          <p:cNvPr id="16" name="Google Shape;76;p15">
            <a:extLst>
              <a:ext uri="{FF2B5EF4-FFF2-40B4-BE49-F238E27FC236}">
                <a16:creationId xmlns:a16="http://schemas.microsoft.com/office/drawing/2014/main" id="{ABCAE299-83E6-467E-BDBD-175A9549C233}"/>
              </a:ext>
            </a:extLst>
          </p:cNvPr>
          <p:cNvSpPr txBox="1"/>
          <p:nvPr/>
        </p:nvSpPr>
        <p:spPr>
          <a:xfrm>
            <a:off x="1087586" y="2764724"/>
            <a:ext cx="2854199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муниципальное управление </a:t>
            </a:r>
          </a:p>
        </p:txBody>
      </p:sp>
      <p:sp>
        <p:nvSpPr>
          <p:cNvPr id="17" name="Google Shape;76;p15">
            <a:extLst>
              <a:ext uri="{FF2B5EF4-FFF2-40B4-BE49-F238E27FC236}">
                <a16:creationId xmlns:a16="http://schemas.microsoft.com/office/drawing/2014/main" id="{0DF56E33-EA3D-4D52-BFFC-C685327FF7FA}"/>
              </a:ext>
            </a:extLst>
          </p:cNvPr>
          <p:cNvSpPr txBox="1"/>
          <p:nvPr/>
        </p:nvSpPr>
        <p:spPr>
          <a:xfrm>
            <a:off x="4606175" y="2764724"/>
            <a:ext cx="3377939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сельское хозяйство и производство</a:t>
            </a:r>
          </a:p>
        </p:txBody>
      </p:sp>
      <p:sp>
        <p:nvSpPr>
          <p:cNvPr id="18" name="Google Shape;76;p15">
            <a:extLst>
              <a:ext uri="{FF2B5EF4-FFF2-40B4-BE49-F238E27FC236}">
                <a16:creationId xmlns:a16="http://schemas.microsoft.com/office/drawing/2014/main" id="{52095079-A677-4375-B631-66EB7261677D}"/>
              </a:ext>
            </a:extLst>
          </p:cNvPr>
          <p:cNvSpPr txBox="1"/>
          <p:nvPr/>
        </p:nvSpPr>
        <p:spPr>
          <a:xfrm>
            <a:off x="1072772" y="3873619"/>
            <a:ext cx="1704945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здравоохранение</a:t>
            </a:r>
            <a:endParaRPr lang="ru-RU" sz="1200" dirty="0">
              <a:solidFill>
                <a:schemeClr val="tx1"/>
              </a:solidFill>
              <a:effectLst/>
              <a:latin typeface="Montserrat Alternates SemiBold" panose="020B0604020202020204" charset="-52"/>
            </a:endParaRPr>
          </a:p>
        </p:txBody>
      </p:sp>
      <p:sp>
        <p:nvSpPr>
          <p:cNvPr id="19" name="Google Shape;76;p15">
            <a:extLst>
              <a:ext uri="{FF2B5EF4-FFF2-40B4-BE49-F238E27FC236}">
                <a16:creationId xmlns:a16="http://schemas.microsoft.com/office/drawing/2014/main" id="{91A00D52-04EE-4C33-A442-99A1E8804828}"/>
              </a:ext>
            </a:extLst>
          </p:cNvPr>
          <p:cNvSpPr txBox="1"/>
          <p:nvPr/>
        </p:nvSpPr>
        <p:spPr>
          <a:xfrm>
            <a:off x="4035659" y="3873619"/>
            <a:ext cx="950120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туризм</a:t>
            </a:r>
          </a:p>
        </p:txBody>
      </p:sp>
      <p:sp>
        <p:nvSpPr>
          <p:cNvPr id="20" name="Google Shape;76;p15">
            <a:extLst>
              <a:ext uri="{FF2B5EF4-FFF2-40B4-BE49-F238E27FC236}">
                <a16:creationId xmlns:a16="http://schemas.microsoft.com/office/drawing/2014/main" id="{3E821245-22F5-4BF5-8BE4-4DEFF4E00561}"/>
              </a:ext>
            </a:extLst>
          </p:cNvPr>
          <p:cNvSpPr txBox="1"/>
          <p:nvPr/>
        </p:nvSpPr>
        <p:spPr>
          <a:xfrm>
            <a:off x="1087586" y="3320248"/>
            <a:ext cx="1326806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образование </a:t>
            </a:r>
          </a:p>
        </p:txBody>
      </p:sp>
      <p:sp>
        <p:nvSpPr>
          <p:cNvPr id="21" name="Google Shape;76;p15">
            <a:extLst>
              <a:ext uri="{FF2B5EF4-FFF2-40B4-BE49-F238E27FC236}">
                <a16:creationId xmlns:a16="http://schemas.microsoft.com/office/drawing/2014/main" id="{AA720681-190F-4E9D-B1F8-0F96867B40E3}"/>
              </a:ext>
            </a:extLst>
          </p:cNvPr>
          <p:cNvSpPr txBox="1"/>
          <p:nvPr/>
        </p:nvSpPr>
        <p:spPr>
          <a:xfrm>
            <a:off x="6910301" y="3320248"/>
            <a:ext cx="1073813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культура </a:t>
            </a:r>
          </a:p>
        </p:txBody>
      </p:sp>
      <p:sp>
        <p:nvSpPr>
          <p:cNvPr id="7" name="Стрелка: шеврон 6">
            <a:extLst>
              <a:ext uri="{FF2B5EF4-FFF2-40B4-BE49-F238E27FC236}">
                <a16:creationId xmlns:a16="http://schemas.microsoft.com/office/drawing/2014/main" id="{29E5A8D5-9941-47C3-9E85-EE00967F88F9}"/>
              </a:ext>
            </a:extLst>
          </p:cNvPr>
          <p:cNvSpPr/>
          <p:nvPr/>
        </p:nvSpPr>
        <p:spPr>
          <a:xfrm rot="16200000">
            <a:off x="2348171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Google Shape;76;p15">
            <a:extLst>
              <a:ext uri="{FF2B5EF4-FFF2-40B4-BE49-F238E27FC236}">
                <a16:creationId xmlns:a16="http://schemas.microsoft.com/office/drawing/2014/main" id="{52A8E0E1-C06A-4CD4-9597-1909DC82BD6E}"/>
              </a:ext>
            </a:extLst>
          </p:cNvPr>
          <p:cNvSpPr txBox="1"/>
          <p:nvPr/>
        </p:nvSpPr>
        <p:spPr>
          <a:xfrm>
            <a:off x="3001844" y="3873619"/>
            <a:ext cx="809688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спорт</a:t>
            </a:r>
            <a:endParaRPr lang="ru-RU" sz="1200" dirty="0">
              <a:solidFill>
                <a:schemeClr val="tx1"/>
              </a:solidFill>
              <a:effectLst/>
              <a:latin typeface="Montserrat Alternates SemiBold" panose="020B0604020202020204" charset="-52"/>
            </a:endParaRPr>
          </a:p>
        </p:txBody>
      </p:sp>
      <p:sp>
        <p:nvSpPr>
          <p:cNvPr id="23" name="Google Shape;76;p15">
            <a:extLst>
              <a:ext uri="{FF2B5EF4-FFF2-40B4-BE49-F238E27FC236}">
                <a16:creationId xmlns:a16="http://schemas.microsoft.com/office/drawing/2014/main" id="{126F6E12-B67E-4BD5-B649-B8E8CEAD36C6}"/>
              </a:ext>
            </a:extLst>
          </p:cNvPr>
          <p:cNvSpPr txBox="1"/>
          <p:nvPr/>
        </p:nvSpPr>
        <p:spPr>
          <a:xfrm>
            <a:off x="5209906" y="3873619"/>
            <a:ext cx="2775250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другие сферы деятельности</a:t>
            </a:r>
            <a:endParaRPr lang="ru-RU" sz="1200" dirty="0">
              <a:solidFill>
                <a:schemeClr val="tx1"/>
              </a:solidFill>
              <a:effectLst/>
              <a:latin typeface="Montserrat Alternates SemiBold" panose="020B060402020202020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7DD37-D583-461A-905F-33987209C247}"/>
              </a:ext>
            </a:extLst>
          </p:cNvPr>
          <p:cNvSpPr txBox="1"/>
          <p:nvPr/>
        </p:nvSpPr>
        <p:spPr>
          <a:xfrm>
            <a:off x="655681" y="4557297"/>
            <a:ext cx="790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Участники конкурса – </a:t>
            </a:r>
            <a:r>
              <a:rPr lang="ru-RU" b="1" dirty="0"/>
              <a:t>граждане Российской Федерации от 18 до 35 лет</a:t>
            </a:r>
            <a:r>
              <a:rPr lang="ru-RU" dirty="0"/>
              <a:t>, имеющие опыт управленческой деятельности в различных сферах, или без управленческого опыта</a:t>
            </a:r>
          </a:p>
        </p:txBody>
      </p:sp>
      <p:sp>
        <p:nvSpPr>
          <p:cNvPr id="26" name="Стрелка: шеврон 25">
            <a:extLst>
              <a:ext uri="{FF2B5EF4-FFF2-40B4-BE49-F238E27FC236}">
                <a16:creationId xmlns:a16="http://schemas.microsoft.com/office/drawing/2014/main" id="{D71B3A93-BB7D-44A7-B9B7-80E937978A3A}"/>
              </a:ext>
            </a:extLst>
          </p:cNvPr>
          <p:cNvSpPr/>
          <p:nvPr/>
        </p:nvSpPr>
        <p:spPr>
          <a:xfrm rot="16200000">
            <a:off x="2970870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Стрелка: шеврон 26">
            <a:extLst>
              <a:ext uri="{FF2B5EF4-FFF2-40B4-BE49-F238E27FC236}">
                <a16:creationId xmlns:a16="http://schemas.microsoft.com/office/drawing/2014/main" id="{2548FB14-B53E-4CAD-956C-C6028F73F588}"/>
              </a:ext>
            </a:extLst>
          </p:cNvPr>
          <p:cNvSpPr/>
          <p:nvPr/>
        </p:nvSpPr>
        <p:spPr>
          <a:xfrm rot="16200000">
            <a:off x="3593569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Стрелка: шеврон 27">
            <a:extLst>
              <a:ext uri="{FF2B5EF4-FFF2-40B4-BE49-F238E27FC236}">
                <a16:creationId xmlns:a16="http://schemas.microsoft.com/office/drawing/2014/main" id="{83ADD0B2-2AF7-4021-A0B0-A0C64919FDB5}"/>
              </a:ext>
            </a:extLst>
          </p:cNvPr>
          <p:cNvSpPr/>
          <p:nvPr/>
        </p:nvSpPr>
        <p:spPr>
          <a:xfrm rot="16200000">
            <a:off x="4216268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Стрелка: шеврон 28">
            <a:extLst>
              <a:ext uri="{FF2B5EF4-FFF2-40B4-BE49-F238E27FC236}">
                <a16:creationId xmlns:a16="http://schemas.microsoft.com/office/drawing/2014/main" id="{D4A51E9C-D3F7-4A21-BD52-65A065BBEF2F}"/>
              </a:ext>
            </a:extLst>
          </p:cNvPr>
          <p:cNvSpPr/>
          <p:nvPr/>
        </p:nvSpPr>
        <p:spPr>
          <a:xfrm rot="16200000">
            <a:off x="4838967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Стрелка: шеврон 29">
            <a:extLst>
              <a:ext uri="{FF2B5EF4-FFF2-40B4-BE49-F238E27FC236}">
                <a16:creationId xmlns:a16="http://schemas.microsoft.com/office/drawing/2014/main" id="{2393EB59-5B43-4BAF-B617-C417F01114FE}"/>
              </a:ext>
            </a:extLst>
          </p:cNvPr>
          <p:cNvSpPr/>
          <p:nvPr/>
        </p:nvSpPr>
        <p:spPr>
          <a:xfrm rot="16200000">
            <a:off x="5461666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1" name="Стрелка: шеврон 30">
            <a:extLst>
              <a:ext uri="{FF2B5EF4-FFF2-40B4-BE49-F238E27FC236}">
                <a16:creationId xmlns:a16="http://schemas.microsoft.com/office/drawing/2014/main" id="{F2A3E4EF-9150-4450-BDD3-2DAD1AC3E2BF}"/>
              </a:ext>
            </a:extLst>
          </p:cNvPr>
          <p:cNvSpPr/>
          <p:nvPr/>
        </p:nvSpPr>
        <p:spPr>
          <a:xfrm rot="16200000">
            <a:off x="6084365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0632C-7A0A-48D9-8927-492FB4033843}"/>
              </a:ext>
            </a:extLst>
          </p:cNvPr>
          <p:cNvSpPr txBox="1"/>
          <p:nvPr/>
        </p:nvSpPr>
        <p:spPr>
          <a:xfrm>
            <a:off x="1056752" y="2278017"/>
            <a:ext cx="6904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Выявление перспективной молодёжи в различных сферах деятельности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FBC440-1AF4-494D-8483-0B84174EB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7719" y="1309195"/>
            <a:ext cx="1704945" cy="2829484"/>
          </a:xfrm>
          <a:prstGeom prst="rect">
            <a:avLst/>
          </a:prstGeom>
        </p:spPr>
      </p:pic>
      <p:pic>
        <p:nvPicPr>
          <p:cNvPr id="37" name="Google Shape;474;p25">
            <a:extLst>
              <a:ext uri="{FF2B5EF4-FFF2-40B4-BE49-F238E27FC236}">
                <a16:creationId xmlns:a16="http://schemas.microsoft.com/office/drawing/2014/main" id="{055BF53D-397C-4EFB-82EB-3F48E01CB5F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280" y="1577986"/>
            <a:ext cx="972034" cy="110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AEBEEEF-D669-4646-94AB-40B782CEB5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3516" y="102272"/>
            <a:ext cx="1186082" cy="8081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17;p32">
            <a:extLst>
              <a:ext uri="{FF2B5EF4-FFF2-40B4-BE49-F238E27FC236}">
                <a16:creationId xmlns:a16="http://schemas.microsoft.com/office/drawing/2014/main" id="{D5BB397B-BAE0-42DE-953E-FA060A459BF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5" y="248270"/>
            <a:ext cx="9143998" cy="4895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FA1E84-223A-438F-A1DB-DEA8529D0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4" y="1171569"/>
            <a:ext cx="3022312" cy="2074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C14724-5D83-454F-A351-962607888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769" y="1364371"/>
            <a:ext cx="2688752" cy="1521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D40B37-5DA6-43E8-95D1-F7E54D7DA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309" y="2842970"/>
            <a:ext cx="2853267" cy="2139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ACB0D8-E547-4C0E-9CB9-907343BD7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068" y="3214626"/>
            <a:ext cx="2942906" cy="1665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358E97-EFA0-4A79-B585-707EDCFE9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4707" y="1266747"/>
            <a:ext cx="2476712" cy="1857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Google Shape;147;p20">
            <a:extLst>
              <a:ext uri="{FF2B5EF4-FFF2-40B4-BE49-F238E27FC236}">
                <a16:creationId xmlns:a16="http://schemas.microsoft.com/office/drawing/2014/main" id="{DF2248ED-8349-47BC-9362-0F2329981625}"/>
              </a:ext>
            </a:extLst>
          </p:cNvPr>
          <p:cNvSpPr txBox="1"/>
          <p:nvPr/>
        </p:nvSpPr>
        <p:spPr>
          <a:xfrm>
            <a:off x="442678" y="157925"/>
            <a:ext cx="8796934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400" dirty="0">
                <a:solidFill>
                  <a:srgbClr val="FCBF00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Д</a:t>
            </a:r>
            <a:r>
              <a:rPr lang="ru-RU" sz="2400" dirty="0">
                <a:solidFill>
                  <a:srgbClr val="FCBF00"/>
                </a:solidFill>
                <a:latin typeface="Montserrat Alternates Black"/>
              </a:rPr>
              <a:t>искуссионная сессия «Лидеры села», посвящённая запуску конкурса</a:t>
            </a:r>
            <a:endParaRPr sz="2400" dirty="0">
              <a:solidFill>
                <a:srgbClr val="FCBF00"/>
              </a:solidFill>
              <a:latin typeface="Montserrat Alternates Black"/>
              <a:sym typeface="Montserrat Alternates Black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E7BDC02-46BA-4D05-BD02-2F17F5063E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3516" y="102272"/>
            <a:ext cx="1186082" cy="8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57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17;p32">
            <a:extLst>
              <a:ext uri="{FF2B5EF4-FFF2-40B4-BE49-F238E27FC236}">
                <a16:creationId xmlns:a16="http://schemas.microsoft.com/office/drawing/2014/main" id="{10BCA025-CC84-4E6D-A18D-982AB8DA8D5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59" y="291167"/>
            <a:ext cx="9143998" cy="489522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C5DCBC6D-4144-4FAB-A99C-427223665E93}"/>
              </a:ext>
            </a:extLst>
          </p:cNvPr>
          <p:cNvSpPr txBox="1">
            <a:spLocks/>
          </p:cNvSpPr>
          <p:nvPr/>
        </p:nvSpPr>
        <p:spPr>
          <a:xfrm>
            <a:off x="7843516" y="4821271"/>
            <a:ext cx="124662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DA3D7-6636-4096-B834-AA76539A9EF9}" type="slidenum">
              <a:rPr kumimoji="0" lang="uk-UA" altLang="ru-RU" sz="110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Medium" panose="00000600000000000000" pitchFamily="2" charset="-5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uk-UA" altLang="ru-RU" sz="11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B83AF4B-7823-46BA-B6EE-CA8E6E690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9325" y="1217294"/>
            <a:ext cx="1763553" cy="2926747"/>
          </a:xfrm>
          <a:prstGeom prst="rect">
            <a:avLst/>
          </a:prstGeom>
        </p:spPr>
      </p:pic>
      <p:sp>
        <p:nvSpPr>
          <p:cNvPr id="16" name="Google Shape;63;p14">
            <a:extLst>
              <a:ext uri="{FF2B5EF4-FFF2-40B4-BE49-F238E27FC236}">
                <a16:creationId xmlns:a16="http://schemas.microsoft.com/office/drawing/2014/main" id="{81FAF6EA-87E6-4DC1-9DD4-D9CB941C4270}"/>
              </a:ext>
            </a:extLst>
          </p:cNvPr>
          <p:cNvSpPr txBox="1"/>
          <p:nvPr/>
        </p:nvSpPr>
        <p:spPr>
          <a:xfrm>
            <a:off x="422462" y="119091"/>
            <a:ext cx="7611600" cy="6465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dirty="0">
                <a:solidFill>
                  <a:srgbClr val="FCBF00"/>
                </a:solidFill>
                <a:latin typeface="Montserrat" panose="020B0604020202020204" charset="-52"/>
                <a:ea typeface="Montserrat Alternates Black"/>
                <a:cs typeface="Montserrat Alternates Black"/>
                <a:sym typeface="Montserrat Alternates Black"/>
              </a:rPr>
              <a:t>Этапы</a:t>
            </a:r>
            <a:endParaRPr sz="3000" b="1" dirty="0">
              <a:solidFill>
                <a:srgbClr val="FCBF00"/>
              </a:solidFill>
              <a:latin typeface="Montserrat" panose="020B0604020202020204" charset="-52"/>
              <a:ea typeface="Montserrat Alternates Black"/>
              <a:cs typeface="Montserrat Alternates Black"/>
              <a:sym typeface="Montserrat Alternates Black"/>
            </a:endParaRPr>
          </a:p>
        </p:txBody>
      </p:sp>
      <p:sp>
        <p:nvSpPr>
          <p:cNvPr id="18" name="Google Shape;64;p14">
            <a:extLst>
              <a:ext uri="{FF2B5EF4-FFF2-40B4-BE49-F238E27FC236}">
                <a16:creationId xmlns:a16="http://schemas.microsoft.com/office/drawing/2014/main" id="{606705C8-8075-4D04-9EBC-E01240B50BC8}"/>
              </a:ext>
            </a:extLst>
          </p:cNvPr>
          <p:cNvSpPr txBox="1"/>
          <p:nvPr/>
        </p:nvSpPr>
        <p:spPr>
          <a:xfrm>
            <a:off x="2593159" y="718605"/>
            <a:ext cx="5114425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Регистрация участников на сайте </a:t>
            </a:r>
            <a:r>
              <a:rPr lang="ru-RU" b="1" dirty="0" err="1">
                <a:solidFill>
                  <a:srgbClr val="FCBF00"/>
                </a:solidFill>
                <a:latin typeface="Montserrat" panose="020B0604020202020204" charset="-52"/>
              </a:rPr>
              <a:t>лидерысела.рф</a:t>
            </a:r>
            <a:r>
              <a:rPr lang="ru-RU" b="1" dirty="0">
                <a:solidFill>
                  <a:srgbClr val="FCBF00"/>
                </a:solidFill>
                <a:latin typeface="Montserrat" panose="020B0604020202020204" charset="-52"/>
              </a:rPr>
              <a:t> </a:t>
            </a:r>
            <a:endParaRPr b="1" dirty="0">
              <a:solidFill>
                <a:srgbClr val="FCBF00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" name="Google Shape;64;p14">
            <a:extLst>
              <a:ext uri="{FF2B5EF4-FFF2-40B4-BE49-F238E27FC236}">
                <a16:creationId xmlns:a16="http://schemas.microsoft.com/office/drawing/2014/main" id="{B573BFBB-50F0-44B7-9AB3-B68B4976CA85}"/>
              </a:ext>
            </a:extLst>
          </p:cNvPr>
          <p:cNvSpPr txBox="1"/>
          <p:nvPr/>
        </p:nvSpPr>
        <p:spPr>
          <a:xfrm>
            <a:off x="319383" y="720556"/>
            <a:ext cx="170486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r"/>
            <a:r>
              <a:rPr lang="ru-RU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Сентябрь</a:t>
            </a:r>
            <a:endParaRPr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" name="Google Shape;64;p14">
            <a:extLst>
              <a:ext uri="{FF2B5EF4-FFF2-40B4-BE49-F238E27FC236}">
                <a16:creationId xmlns:a16="http://schemas.microsoft.com/office/drawing/2014/main" id="{1A35B567-FF69-44F1-B08D-E60274F6BED2}"/>
              </a:ext>
            </a:extLst>
          </p:cNvPr>
          <p:cNvSpPr txBox="1"/>
          <p:nvPr/>
        </p:nvSpPr>
        <p:spPr>
          <a:xfrm>
            <a:off x="2593159" y="1081277"/>
            <a:ext cx="572930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Заполнение информации в личных кабинетах участников</a:t>
            </a:r>
            <a:endParaRPr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" name="Google Shape;64;p14">
            <a:extLst>
              <a:ext uri="{FF2B5EF4-FFF2-40B4-BE49-F238E27FC236}">
                <a16:creationId xmlns:a16="http://schemas.microsoft.com/office/drawing/2014/main" id="{D21BDBEA-154F-4275-A4E0-4B00C29BF4BE}"/>
              </a:ext>
            </a:extLst>
          </p:cNvPr>
          <p:cNvSpPr txBox="1"/>
          <p:nvPr/>
        </p:nvSpPr>
        <p:spPr>
          <a:xfrm>
            <a:off x="650523" y="1770420"/>
            <a:ext cx="137372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r"/>
            <a:r>
              <a:rPr lang="ru-RU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Октябрь</a:t>
            </a:r>
            <a:endParaRPr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" name="Google Shape;64;p14">
            <a:extLst>
              <a:ext uri="{FF2B5EF4-FFF2-40B4-BE49-F238E27FC236}">
                <a16:creationId xmlns:a16="http://schemas.microsoft.com/office/drawing/2014/main" id="{D5800CF4-6D46-4E15-964D-0ED692F77B68}"/>
              </a:ext>
            </a:extLst>
          </p:cNvPr>
          <p:cNvSpPr txBox="1"/>
          <p:nvPr/>
        </p:nvSpPr>
        <p:spPr>
          <a:xfrm>
            <a:off x="2593159" y="1757070"/>
            <a:ext cx="5415104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Пробный тест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Знакомство с форматом представления заданий, проверка технических возможностей</a:t>
            </a:r>
            <a:endParaRPr sz="800"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" name="Google Shape;64;p14">
            <a:extLst>
              <a:ext uri="{FF2B5EF4-FFF2-40B4-BE49-F238E27FC236}">
                <a16:creationId xmlns:a16="http://schemas.microsoft.com/office/drawing/2014/main" id="{6FA01424-4C39-4396-A6F7-5686C5F5418E}"/>
              </a:ext>
            </a:extLst>
          </p:cNvPr>
          <p:cNvSpPr txBox="1"/>
          <p:nvPr/>
        </p:nvSpPr>
        <p:spPr>
          <a:xfrm>
            <a:off x="2593159" y="2242716"/>
            <a:ext cx="5567815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Первый этап испытаний – до 20 000 участников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Интеллектуальный тест – проверка  общего уровня знаний и способностей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Участникам предстоит решить тесты по математике, истории, географии, русскому языку и литературе.</a:t>
            </a:r>
          </a:p>
        </p:txBody>
      </p:sp>
      <p:sp>
        <p:nvSpPr>
          <p:cNvPr id="27" name="Google Shape;64;p14">
            <a:extLst>
              <a:ext uri="{FF2B5EF4-FFF2-40B4-BE49-F238E27FC236}">
                <a16:creationId xmlns:a16="http://schemas.microsoft.com/office/drawing/2014/main" id="{584A6CE6-6384-4AED-883C-7021DD81E01B}"/>
              </a:ext>
            </a:extLst>
          </p:cNvPr>
          <p:cNvSpPr txBox="1"/>
          <p:nvPr/>
        </p:nvSpPr>
        <p:spPr>
          <a:xfrm>
            <a:off x="2593159" y="2974583"/>
            <a:ext cx="5356163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Второй этап испытаний – до 3 000 участников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Тест мотивации и потенциала общественно-политической работы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Участникам предстоит пройти тест на выявление особенностей личности и способностей, тест на знание предметной области «развитие сельских территорий» и загрузить короткий мотивационный ролик.</a:t>
            </a:r>
          </a:p>
        </p:txBody>
      </p:sp>
      <p:sp>
        <p:nvSpPr>
          <p:cNvPr id="28" name="Google Shape;64;p14">
            <a:extLst>
              <a:ext uri="{FF2B5EF4-FFF2-40B4-BE49-F238E27FC236}">
                <a16:creationId xmlns:a16="http://schemas.microsoft.com/office/drawing/2014/main" id="{67D37691-3F6E-44A2-A1D7-AFC63617353C}"/>
              </a:ext>
            </a:extLst>
          </p:cNvPr>
          <p:cNvSpPr txBox="1"/>
          <p:nvPr/>
        </p:nvSpPr>
        <p:spPr>
          <a:xfrm>
            <a:off x="593314" y="4113382"/>
            <a:ext cx="143093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r"/>
            <a:r>
              <a:rPr lang="ru-RU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Ноябрь</a:t>
            </a:r>
            <a:endParaRPr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" name="Google Shape;64;p14">
            <a:extLst>
              <a:ext uri="{FF2B5EF4-FFF2-40B4-BE49-F238E27FC236}">
                <a16:creationId xmlns:a16="http://schemas.microsoft.com/office/drawing/2014/main" id="{DDE8BF65-7129-4A34-87F1-BADEEA41BD2E}"/>
              </a:ext>
            </a:extLst>
          </p:cNvPr>
          <p:cNvSpPr txBox="1"/>
          <p:nvPr/>
        </p:nvSpPr>
        <p:spPr>
          <a:xfrm>
            <a:off x="2593159" y="4088933"/>
            <a:ext cx="5637796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Финал – до 150 участников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Комплексная оценка управленческих и лидерских качеств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Место проведения – Мастерская управления </a:t>
            </a:r>
            <a:r>
              <a:rPr lang="ru-RU" sz="800" dirty="0" err="1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Сенеж</a:t>
            </a:r>
            <a:endParaRPr sz="800"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" name="Google Shape;64;p14">
            <a:extLst>
              <a:ext uri="{FF2B5EF4-FFF2-40B4-BE49-F238E27FC236}">
                <a16:creationId xmlns:a16="http://schemas.microsoft.com/office/drawing/2014/main" id="{52573A55-544A-4C98-9082-E01A43EDDBAE}"/>
              </a:ext>
            </a:extLst>
          </p:cNvPr>
          <p:cNvSpPr txBox="1"/>
          <p:nvPr/>
        </p:nvSpPr>
        <p:spPr>
          <a:xfrm>
            <a:off x="593314" y="4843473"/>
            <a:ext cx="6078179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*Организатор Конкурса может корректировать сроки проведения этапов</a:t>
            </a:r>
            <a:endParaRPr sz="800"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ABA42BC8-CD3F-4F0C-B331-001752D33164}"/>
              </a:ext>
            </a:extLst>
          </p:cNvPr>
          <p:cNvCxnSpPr>
            <a:cxnSpLocks/>
          </p:cNvCxnSpPr>
          <p:nvPr/>
        </p:nvCxnSpPr>
        <p:spPr>
          <a:xfrm>
            <a:off x="2265982" y="533400"/>
            <a:ext cx="0" cy="43376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Овал 1">
            <a:extLst>
              <a:ext uri="{FF2B5EF4-FFF2-40B4-BE49-F238E27FC236}">
                <a16:creationId xmlns:a16="http://schemas.microsoft.com/office/drawing/2014/main" id="{B4A75568-4141-4C30-8B40-1A9FBEF7973F}"/>
              </a:ext>
            </a:extLst>
          </p:cNvPr>
          <p:cNvSpPr/>
          <p:nvPr/>
        </p:nvSpPr>
        <p:spPr>
          <a:xfrm>
            <a:off x="2194745" y="1481356"/>
            <a:ext cx="142563" cy="1425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351824DE-820E-41FE-81F6-316DFA671AA7}"/>
              </a:ext>
            </a:extLst>
          </p:cNvPr>
          <p:cNvSpPr/>
          <p:nvPr/>
        </p:nvSpPr>
        <p:spPr>
          <a:xfrm>
            <a:off x="2194700" y="4013854"/>
            <a:ext cx="142563" cy="1425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4F79A0F-9E5F-415C-A524-8A74D85A6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3516" y="102272"/>
            <a:ext cx="1186082" cy="8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69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17;p32">
            <a:extLst>
              <a:ext uri="{FF2B5EF4-FFF2-40B4-BE49-F238E27FC236}">
                <a16:creationId xmlns:a16="http://schemas.microsoft.com/office/drawing/2014/main" id="{10BCA025-CC84-4E6D-A18D-982AB8DA8D5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" y="248270"/>
            <a:ext cx="9143998" cy="489522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337900" y="275863"/>
            <a:ext cx="761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3000" dirty="0">
                <a:solidFill>
                  <a:srgbClr val="FCBF00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После финала</a:t>
            </a:r>
            <a:endParaRPr sz="3000" dirty="0">
              <a:solidFill>
                <a:srgbClr val="FCBF00"/>
              </a:solidFill>
              <a:latin typeface="Montserrat Alternates Black"/>
              <a:ea typeface="Montserrat Alternates Black"/>
              <a:cs typeface="Montserrat Alternates Black"/>
              <a:sym typeface="Montserrat Alternates Black"/>
            </a:endParaRPr>
          </a:p>
        </p:txBody>
      </p:sp>
      <p:sp>
        <p:nvSpPr>
          <p:cNvPr id="9" name="Google Shape;87;p16"/>
          <p:cNvSpPr txBox="1"/>
          <p:nvPr/>
        </p:nvSpPr>
        <p:spPr>
          <a:xfrm>
            <a:off x="1051251" y="1310903"/>
            <a:ext cx="5817220" cy="332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итоговая сессия «Лидеры села» в рамках Международной выставки-форума «Россия» с церемонией награждения победителей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tx1"/>
              </a:solidFill>
              <a:latin typeface="Montserrat Alternates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формирования кадрового резерва для ОМСУ из числа победителей и финалистов конкурса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tx1"/>
              </a:solidFill>
              <a:latin typeface="Montserrat Alternates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составление и поддержка в реализации индивидуальных траекторий профессионального и карьерного роста для победителей конкурса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tx1"/>
              </a:solidFill>
              <a:latin typeface="Montserrat Alternates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формирование сообщества единомышленников</a:t>
            </a:r>
          </a:p>
          <a:p>
            <a:pPr lvl="0"/>
            <a:endParaRPr lang="ru-RU" sz="1200" dirty="0">
              <a:solidFill>
                <a:schemeClr val="tx1"/>
              </a:solidFill>
              <a:latin typeface="Montserrat Alternates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привлечение победителей к работе в составе экспертных </a:t>
            </a:r>
            <a:b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и консультативных органов, в качестве общественных помощников сенаторов, депутатов, членов Общественной палаты России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83AF4B-7823-46BA-B6EE-CA8E6E690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86256" y="1176404"/>
            <a:ext cx="1681571" cy="2790692"/>
          </a:xfrm>
          <a:prstGeom prst="rect">
            <a:avLst/>
          </a:prstGeom>
        </p:spPr>
      </p:pic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C5DCBC6D-4144-4FAB-A99C-427223665E93}"/>
              </a:ext>
            </a:extLst>
          </p:cNvPr>
          <p:cNvSpPr txBox="1">
            <a:spLocks/>
          </p:cNvSpPr>
          <p:nvPr/>
        </p:nvSpPr>
        <p:spPr>
          <a:xfrm>
            <a:off x="7843516" y="4821271"/>
            <a:ext cx="124662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DA3D7-6636-4096-B834-AA76539A9EF9}" type="slidenum">
              <a:rPr kumimoji="0" lang="uk-UA" altLang="ru-RU" sz="110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Medium" panose="00000600000000000000" pitchFamily="2" charset="-5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uk-UA" altLang="ru-RU" sz="11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058001-2E72-4BC7-94B3-823D64AFE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886" y="1807860"/>
            <a:ext cx="3078164" cy="2308623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7733B9-CD9D-4F6E-8E68-3D350F820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3516" y="102272"/>
            <a:ext cx="1186082" cy="8081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17;p32">
            <a:extLst>
              <a:ext uri="{FF2B5EF4-FFF2-40B4-BE49-F238E27FC236}">
                <a16:creationId xmlns:a16="http://schemas.microsoft.com/office/drawing/2014/main" id="{10BCA025-CC84-4E6D-A18D-982AB8DA8D5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" y="248270"/>
            <a:ext cx="9143998" cy="489522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337900" y="275863"/>
            <a:ext cx="76116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800" dirty="0">
                <a:solidFill>
                  <a:srgbClr val="FCBF00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Регистрация на </a:t>
            </a:r>
            <a:r>
              <a:rPr lang="ru-RU" sz="2800" u="sng" dirty="0" err="1">
                <a:solidFill>
                  <a:srgbClr val="FF0000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лидерысела.рф</a:t>
            </a:r>
            <a:endParaRPr sz="2800" u="sng" dirty="0">
              <a:solidFill>
                <a:srgbClr val="FF0000"/>
              </a:solidFill>
              <a:latin typeface="Montserrat Alternates Black"/>
              <a:ea typeface="Montserrat Alternates Black"/>
              <a:cs typeface="Montserrat Alternates Black"/>
              <a:sym typeface="Montserrat Alternates Black"/>
            </a:endParaRPr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C5DCBC6D-4144-4FAB-A99C-427223665E93}"/>
              </a:ext>
            </a:extLst>
          </p:cNvPr>
          <p:cNvSpPr txBox="1">
            <a:spLocks/>
          </p:cNvSpPr>
          <p:nvPr/>
        </p:nvSpPr>
        <p:spPr>
          <a:xfrm>
            <a:off x="7843516" y="4821271"/>
            <a:ext cx="124662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DA3D7-6636-4096-B834-AA76539A9EF9}" type="slidenum">
              <a:rPr kumimoji="0" lang="uk-UA" altLang="ru-RU" sz="110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Medium" panose="00000600000000000000" pitchFamily="2" charset="-5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uk-UA" altLang="ru-RU" sz="11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9631BC-0B00-415D-93C3-0ADB080888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45"/>
          <a:stretch/>
        </p:blipFill>
        <p:spPr>
          <a:xfrm>
            <a:off x="558505" y="952547"/>
            <a:ext cx="6294041" cy="4008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http://qrcoder.ru/code/?https%3A%2F%2F%EB%E8%E4%E5%F0%FB%F1%E5%EB%E0.%F0%F4%2F&amp;4&amp;0">
            <a:extLst>
              <a:ext uri="{FF2B5EF4-FFF2-40B4-BE49-F238E27FC236}">
                <a16:creationId xmlns:a16="http://schemas.microsoft.com/office/drawing/2014/main" id="{97DCBDFC-2435-4A59-A117-A6422931B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380" y="2093646"/>
            <a:ext cx="1586525" cy="15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2EFB2B-6A71-4842-BA3F-5C99242D8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3516" y="102272"/>
            <a:ext cx="1186082" cy="8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41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95A3FD-CAAF-4C2C-95F4-525206E9A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br>
              <a:rPr kumimoji="0" lang="ru-RU" altLang="ru-RU" sz="12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1" i="0" u="none" strike="noStrike" cap="none" normalizeH="0" baseline="0" dirty="0">
                <a:ln>
                  <a:noFill/>
                </a:ln>
                <a:solidFill>
                  <a:srgbClr val="FCBF00"/>
                </a:solidFill>
                <a:effectLst/>
                <a:latin typeface="Montserrat Alternates" panose="00000500000000000000" pitchFamily="2" charset="-52"/>
              </a:rPr>
              <a:t>Регистрация на программу "Кадры для села"</a:t>
            </a: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1" i="0" u="none" strike="noStrike" cap="none" normalizeH="0" baseline="0" dirty="0">
                <a:ln>
                  <a:noFill/>
                </a:ln>
                <a:solidFill>
                  <a:srgbClr val="E63020"/>
                </a:solidFill>
                <a:effectLst/>
                <a:latin typeface="Montserrat Alternates" panose="00000500000000000000" pitchFamily="2" charset="-52"/>
              </a:rPr>
              <a:t>Мы в соцсетях:</a:t>
            </a: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Alternates" panose="00000500000000000000" pitchFamily="2" charset="-52"/>
              </a:rPr>
              <a:t>МОЛОДЁЖНЫЕ КОМАНДЫ – СОЦИАЛЬНЫЕ ПРОЕКТЫ –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FCBF00"/>
                </a:solidFill>
                <a:effectLst/>
                <a:latin typeface="Montserrat Alternates" panose="00000500000000000000" pitchFamily="2" charset="-52"/>
              </a:rPr>
              <a:t>НОВЫЕ СЁЛА!</a:t>
            </a: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ru-RU" altLang="ru-RU" sz="95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76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2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021127-9FF8-4134-A501-3CF1FE373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743"/>
            <a:ext cx="9116184" cy="51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0092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325</Words>
  <Application>Microsoft Office PowerPoint</Application>
  <PresentationFormat>Экран (16:9)</PresentationFormat>
  <Paragraphs>58</Paragraphs>
  <Slides>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Montserrat Medium</vt:lpstr>
      <vt:lpstr>Montserrat Alternates SemiBold</vt:lpstr>
      <vt:lpstr>Montserrat</vt:lpstr>
      <vt:lpstr>Montserrat Alternates</vt:lpstr>
      <vt:lpstr>Montserrat Alternates Black</vt:lpstr>
      <vt:lpstr>Wingdings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Холина Елена Юрьевна</cp:lastModifiedBy>
  <cp:revision>153</cp:revision>
  <cp:lastPrinted>2023-09-11T07:23:24Z</cp:lastPrinted>
  <dcterms:modified xsi:type="dcterms:W3CDTF">2023-09-21T07:48:45Z</dcterms:modified>
</cp:coreProperties>
</file>